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6"/>
  </p:notesMasterIdLst>
  <p:sldIdLst>
    <p:sldId id="278" r:id="rId4"/>
    <p:sldId id="257" r:id="rId5"/>
    <p:sldId id="256" r:id="rId7"/>
    <p:sldId id="258" r:id="rId8"/>
    <p:sldId id="259" r:id="rId9"/>
    <p:sldId id="260" r:id="rId10"/>
    <p:sldId id="261" r:id="rId11"/>
    <p:sldId id="262" r:id="rId12"/>
    <p:sldId id="263" r:id="rId13"/>
    <p:sldId id="266" r:id="rId14"/>
    <p:sldId id="274" r:id="rId15"/>
    <p:sldId id="275" r:id="rId16"/>
    <p:sldId id="277" r:id="rId17"/>
    <p:sldId id="268" r:id="rId18"/>
    <p:sldId id="270" r:id="rId19"/>
    <p:sldId id="271" r:id="rId20"/>
    <p:sldId id="272" r:id="rId21"/>
    <p:sldId id="280" r:id="rId2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-12065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Shape 2"/>
          <p:cNvSpPr/>
          <p:nvPr/>
        </p:nvSpPr>
        <p:spPr>
          <a:xfrm>
            <a:off x="10991215" y="0"/>
            <a:ext cx="3646805" cy="8229600"/>
          </a:xfrm>
          <a:prstGeom prst="rect">
            <a:avLst/>
          </a:prstGeom>
          <a:solidFill>
            <a:srgbClr val="E5E0DF"/>
          </a:solidFill>
        </p:spPr>
      </p:sp>
      <p:sp>
        <p:nvSpPr>
          <p:cNvPr id="6" name="Text 3"/>
          <p:cNvSpPr/>
          <p:nvPr/>
        </p:nvSpPr>
        <p:spPr>
          <a:xfrm>
            <a:off x="833199" y="2409825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54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Chapter Three</a:t>
            </a:r>
            <a:endParaRPr lang="en-US" sz="5400" b="1" dirty="0">
              <a:solidFill>
                <a:srgbClr val="443728"/>
              </a:solidFill>
              <a:latin typeface="Crimson Pro" pitchFamily="34" charset="0"/>
              <a:ea typeface="Crimson Pro" pitchFamily="34" charset="-122"/>
              <a:cs typeface="Crimson Pro" pitchFamily="34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3199" y="3437453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3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AddisBiz Business Directory</a:t>
            </a:r>
            <a:endParaRPr lang="en-US" sz="3200" dirty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4840" y="4043045"/>
            <a:ext cx="9526270" cy="30651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cross platform Mobile applicaAddis Biz is a comprehensive Ethiopian business directory, boasting over 20,000 detailed listings of local companies. This one-stop shop allows you to easily find the products and services you need, connecting you with a vast network of Ethiopian businesses.</a:t>
            </a:r>
            <a:endParaRPr lang="en-US" sz="2400" dirty="0"/>
          </a:p>
        </p:txBody>
      </p:sp>
      <p:pic>
        <p:nvPicPr>
          <p:cNvPr id="12" name="Picture 11" descr="Homp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65155" y="-12065"/>
            <a:ext cx="383730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37993" y="1694617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/>
              <a:t>The Need For The Project</a:t>
            </a:r>
            <a:endParaRPr lang="en-US" sz="43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833330"/>
            <a:ext cx="3518059" cy="8886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0163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/>
              <a:t>Centralization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260163" y="4535686"/>
            <a:ext cx="307371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 closely with team members to combine unique skills and perspectives, fostering creative problem-solving.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052" y="2833330"/>
            <a:ext cx="3518178" cy="8886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8222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/>
              <a:t>Modern UI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5778222" y="4535686"/>
            <a:ext cx="307383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 clear and open communication channels to ensure everyone is aligned and working towards shared goals.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229" y="2833330"/>
            <a:ext cx="3518178" cy="8886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Accountability</a:t>
            </a:r>
            <a:endParaRPr lang="en-US" sz="2185" dirty="0"/>
          </a:p>
        </p:txBody>
      </p:sp>
      <p:sp>
        <p:nvSpPr>
          <p:cNvPr id="13" name="Text 8"/>
          <p:cNvSpPr/>
          <p:nvPr/>
        </p:nvSpPr>
        <p:spPr>
          <a:xfrm>
            <a:off x="9296400" y="4535686"/>
            <a:ext cx="307383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Take ownership of your responsibilities and deliverables, while supporting your teammates to do the same.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-92075"/>
            <a:ext cx="14630400" cy="8230672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1567180" y="579755"/>
            <a:ext cx="10756265" cy="131826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190"/>
              </a:lnSpc>
              <a:buNone/>
            </a:pPr>
            <a:r>
              <a:rPr lang="en-US" sz="415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Overview of the AddisBiz Business Directory App</a:t>
            </a:r>
            <a:endParaRPr lang="en-US" sz="4150" dirty="0"/>
          </a:p>
        </p:txBody>
      </p:sp>
      <p:sp>
        <p:nvSpPr>
          <p:cNvPr id="5" name="Shape 3"/>
          <p:cNvSpPr/>
          <p:nvPr/>
        </p:nvSpPr>
        <p:spPr>
          <a:xfrm>
            <a:off x="7294126" y="2319576"/>
            <a:ext cx="42148" cy="5331262"/>
          </a:xfrm>
          <a:prstGeom prst="roundRect">
            <a:avLst>
              <a:gd name="adj" fmla="val 225144"/>
            </a:avLst>
          </a:prstGeom>
          <a:solidFill>
            <a:srgbClr val="D1C8C6"/>
          </a:solidFill>
        </p:spPr>
      </p:sp>
      <p:sp>
        <p:nvSpPr>
          <p:cNvPr id="6" name="Shape 4"/>
          <p:cNvSpPr/>
          <p:nvPr/>
        </p:nvSpPr>
        <p:spPr>
          <a:xfrm>
            <a:off x="6340019" y="2700338"/>
            <a:ext cx="737949" cy="42148"/>
          </a:xfrm>
          <a:prstGeom prst="roundRect">
            <a:avLst>
              <a:gd name="adj" fmla="val 225144"/>
            </a:avLst>
          </a:prstGeom>
          <a:solidFill>
            <a:srgbClr val="D1C8C6"/>
          </a:solidFill>
        </p:spPr>
      </p:sp>
      <p:sp>
        <p:nvSpPr>
          <p:cNvPr id="7" name="Shape 5"/>
          <p:cNvSpPr/>
          <p:nvPr/>
        </p:nvSpPr>
        <p:spPr>
          <a:xfrm>
            <a:off x="7077968" y="2484239"/>
            <a:ext cx="474464" cy="474464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55966" y="2523768"/>
            <a:ext cx="118348" cy="39540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15"/>
              </a:lnSpc>
              <a:buNone/>
            </a:pPr>
            <a:r>
              <a:rPr lang="en-US" sz="24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490" dirty="0"/>
          </a:p>
        </p:txBody>
      </p:sp>
      <p:sp>
        <p:nvSpPr>
          <p:cNvPr id="9" name="Text 7"/>
          <p:cNvSpPr/>
          <p:nvPr/>
        </p:nvSpPr>
        <p:spPr>
          <a:xfrm>
            <a:off x="1692910" y="2530475"/>
            <a:ext cx="4462780" cy="6591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r">
              <a:lnSpc>
                <a:spcPts val="2595"/>
              </a:lnSpc>
              <a:buNone/>
            </a:pPr>
            <a:r>
              <a:rPr lang="en-US" sz="20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Comprehensive Business Directory</a:t>
            </a:r>
            <a:endParaRPr lang="en-US" sz="2075" dirty="0"/>
          </a:p>
        </p:txBody>
      </p:sp>
      <p:sp>
        <p:nvSpPr>
          <p:cNvPr id="10" name="Text 8"/>
          <p:cNvSpPr/>
          <p:nvPr/>
        </p:nvSpPr>
        <p:spPr>
          <a:xfrm>
            <a:off x="2272665" y="3315970"/>
            <a:ext cx="3883025" cy="168656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655"/>
              </a:lnSpc>
              <a:buNone/>
            </a:pPr>
            <a:r>
              <a:rPr lang="en-US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AddisBiz app provides users with a vast database of over 20,000 local businesses in Addis Ababa, Ethiopia, spanning various industries and sectors</a:t>
            </a:r>
            <a:r>
              <a:rPr lang="en-US" sz="166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660" dirty="0"/>
          </a:p>
        </p:txBody>
      </p:sp>
      <p:sp>
        <p:nvSpPr>
          <p:cNvPr id="11" name="Shape 9"/>
          <p:cNvSpPr/>
          <p:nvPr/>
        </p:nvSpPr>
        <p:spPr>
          <a:xfrm>
            <a:off x="7552432" y="3754636"/>
            <a:ext cx="737949" cy="42148"/>
          </a:xfrm>
          <a:prstGeom prst="roundRect">
            <a:avLst>
              <a:gd name="adj" fmla="val 225144"/>
            </a:avLst>
          </a:prstGeom>
          <a:solidFill>
            <a:srgbClr val="D1C8C6"/>
          </a:solidFill>
        </p:spPr>
      </p:sp>
      <p:sp>
        <p:nvSpPr>
          <p:cNvPr id="12" name="Shape 10"/>
          <p:cNvSpPr/>
          <p:nvPr/>
        </p:nvSpPr>
        <p:spPr>
          <a:xfrm>
            <a:off x="7077968" y="3538538"/>
            <a:ext cx="474464" cy="474464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34535" y="3578066"/>
            <a:ext cx="161211" cy="39540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15"/>
              </a:lnSpc>
              <a:buNone/>
            </a:pPr>
            <a:r>
              <a:rPr lang="en-US" sz="24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490" dirty="0"/>
          </a:p>
        </p:txBody>
      </p:sp>
      <p:sp>
        <p:nvSpPr>
          <p:cNvPr id="14" name="Text 12"/>
          <p:cNvSpPr/>
          <p:nvPr/>
        </p:nvSpPr>
        <p:spPr>
          <a:xfrm>
            <a:off x="8474988" y="3584734"/>
            <a:ext cx="2635925" cy="32944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20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Classified</a:t>
            </a:r>
            <a:endParaRPr lang="en-US" sz="2075" dirty="0"/>
          </a:p>
        </p:txBody>
      </p:sp>
      <p:sp>
        <p:nvSpPr>
          <p:cNvPr id="15" name="Text 13"/>
          <p:cNvSpPr/>
          <p:nvPr/>
        </p:nvSpPr>
        <p:spPr>
          <a:xfrm>
            <a:off x="8474988" y="4040624"/>
            <a:ext cx="3848457" cy="134921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55"/>
              </a:lnSpc>
              <a:buNone/>
            </a:pPr>
            <a:r>
              <a:rPr lang="en-US" sz="166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Busineses are classified in their category and subcategory. For example AES Trading plc Found. Export-Agriculture-AES Trading</a:t>
            </a:r>
            <a:endParaRPr lang="en-US" sz="1660" dirty="0"/>
          </a:p>
        </p:txBody>
      </p:sp>
      <p:sp>
        <p:nvSpPr>
          <p:cNvPr id="16" name="Shape 14"/>
          <p:cNvSpPr/>
          <p:nvPr/>
        </p:nvSpPr>
        <p:spPr>
          <a:xfrm>
            <a:off x="6340019" y="5804773"/>
            <a:ext cx="737949" cy="42148"/>
          </a:xfrm>
          <a:prstGeom prst="roundRect">
            <a:avLst>
              <a:gd name="adj" fmla="val 225144"/>
            </a:avLst>
          </a:prstGeom>
          <a:solidFill>
            <a:srgbClr val="D1C8C6"/>
          </a:solidFill>
        </p:spPr>
      </p:sp>
      <p:sp>
        <p:nvSpPr>
          <p:cNvPr id="17" name="Shape 15"/>
          <p:cNvSpPr/>
          <p:nvPr/>
        </p:nvSpPr>
        <p:spPr>
          <a:xfrm>
            <a:off x="7077968" y="5588675"/>
            <a:ext cx="474464" cy="474464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37988" y="5628203"/>
            <a:ext cx="154424" cy="39540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15"/>
              </a:lnSpc>
              <a:buNone/>
            </a:pPr>
            <a:r>
              <a:rPr lang="en-US" sz="24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490" dirty="0"/>
          </a:p>
        </p:txBody>
      </p:sp>
      <p:sp>
        <p:nvSpPr>
          <p:cNvPr id="19" name="Text 17"/>
          <p:cNvSpPr/>
          <p:nvPr/>
        </p:nvSpPr>
        <p:spPr>
          <a:xfrm>
            <a:off x="3519487" y="5634871"/>
            <a:ext cx="2635925" cy="32944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595"/>
              </a:lnSpc>
              <a:buNone/>
            </a:pPr>
            <a:r>
              <a:rPr lang="en-US" sz="20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SEARCH</a:t>
            </a:r>
            <a:endParaRPr lang="en-US" sz="2075" dirty="0"/>
          </a:p>
        </p:txBody>
      </p:sp>
      <p:sp>
        <p:nvSpPr>
          <p:cNvPr id="20" name="Text 18"/>
          <p:cNvSpPr/>
          <p:nvPr/>
        </p:nvSpPr>
        <p:spPr>
          <a:xfrm>
            <a:off x="2306955" y="6090920"/>
            <a:ext cx="3848735" cy="2057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655"/>
              </a:lnSpc>
              <a:buNone/>
            </a:pP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search the database by entering keywords or phrases, filtering results based on specific fields, and receiving a list of relevant entries,</a:t>
            </a:r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-22225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1968500" y="768985"/>
            <a:ext cx="8427720" cy="137858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Tool Used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2037993" y="3766542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/>
              <a:t>Flutter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1480185" y="4246880"/>
            <a:ext cx="2946400" cy="22688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Proficiency in various programming languages, including JavaScript, Python, and SQL.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759881" y="3766542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REST API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4759960" y="4246880"/>
            <a:ext cx="3071495" cy="21539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Effective communication and teamwork skills, working cross-functionally with diverse teams.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8956675" y="3766820"/>
            <a:ext cx="2508250" cy="3473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Laravel</a:t>
            </a:r>
            <a:endParaRPr lang="en-US" sz="2185" dirty="0"/>
          </a:p>
        </p:txBody>
      </p:sp>
      <p:sp>
        <p:nvSpPr>
          <p:cNvPr id="13" name="Text 8"/>
          <p:cNvSpPr/>
          <p:nvPr/>
        </p:nvSpPr>
        <p:spPr>
          <a:xfrm>
            <a:off x="8900795" y="4246880"/>
            <a:ext cx="2701925" cy="17767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Analytical thinking and critical problem-solving abilities to address complex challenges.</a:t>
            </a:r>
            <a:endParaRPr lang="en-US" sz="1750" dirty="0"/>
          </a:p>
        </p:txBody>
      </p:sp>
      <p:pic>
        <p:nvPicPr>
          <p:cNvPr id="18" name="Picture 17" descr="flutterlogo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00" y="1842135"/>
            <a:ext cx="1782445" cy="1729740"/>
          </a:xfrm>
          <a:prstGeom prst="rect">
            <a:avLst/>
          </a:prstGeom>
        </p:spPr>
      </p:pic>
      <p:pic>
        <p:nvPicPr>
          <p:cNvPr id="20" name="Picture 19" descr="ap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960" y="1986280"/>
            <a:ext cx="3093720" cy="1647825"/>
          </a:xfrm>
          <a:prstGeom prst="rect">
            <a:avLst/>
          </a:prstGeom>
        </p:spPr>
      </p:pic>
      <p:pic>
        <p:nvPicPr>
          <p:cNvPr id="21" name="Picture 20" descr="larave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0320" y="2005965"/>
            <a:ext cx="269176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>
              <a:alpha val="85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2037993" y="1995964"/>
            <a:ext cx="6532245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Objectives of the Internship</a:t>
            </a:r>
            <a:endParaRPr lang="en-US" sz="4375" dirty="0"/>
          </a:p>
        </p:txBody>
      </p:sp>
      <p:sp>
        <p:nvSpPr>
          <p:cNvPr id="7" name="Shape 4"/>
          <p:cNvSpPr/>
          <p:nvPr/>
        </p:nvSpPr>
        <p:spPr>
          <a:xfrm>
            <a:off x="2037993" y="31971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25635" y="3238857"/>
            <a:ext cx="12465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5" dirty="0"/>
          </a:p>
        </p:txBody>
      </p:sp>
      <p:sp>
        <p:nvSpPr>
          <p:cNvPr id="9" name="Text 6"/>
          <p:cNvSpPr/>
          <p:nvPr/>
        </p:nvSpPr>
        <p:spPr>
          <a:xfrm>
            <a:off x="2760107" y="3273504"/>
            <a:ext cx="264795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Gain Practical Experience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2760107" y="4101108"/>
            <a:ext cx="2647950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Translate classroom knowledge into real-world application by working on various projects and initiatives.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630228" y="31971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795248" y="3238857"/>
            <a:ext cx="169902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5" dirty="0"/>
          </a:p>
        </p:txBody>
      </p:sp>
      <p:sp>
        <p:nvSpPr>
          <p:cNvPr id="13" name="Text 10"/>
          <p:cNvSpPr/>
          <p:nvPr/>
        </p:nvSpPr>
        <p:spPr>
          <a:xfrm>
            <a:off x="6352342" y="3273504"/>
            <a:ext cx="264795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Develop Technical Skills</a:t>
            </a:r>
            <a:endParaRPr lang="en-US" sz="2185" dirty="0"/>
          </a:p>
        </p:txBody>
      </p:sp>
      <p:sp>
        <p:nvSpPr>
          <p:cNvPr id="14" name="Text 11"/>
          <p:cNvSpPr/>
          <p:nvPr/>
        </p:nvSpPr>
        <p:spPr>
          <a:xfrm>
            <a:off x="6352342" y="4101108"/>
            <a:ext cx="2647950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 proficiency in programming languages, software development methodologies, and project management tools.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222462" y="31971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391055" y="3238857"/>
            <a:ext cx="16275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5" dirty="0"/>
          </a:p>
        </p:txBody>
      </p:sp>
      <p:sp>
        <p:nvSpPr>
          <p:cNvPr id="17" name="Text 14"/>
          <p:cNvSpPr/>
          <p:nvPr/>
        </p:nvSpPr>
        <p:spPr>
          <a:xfrm>
            <a:off x="9944576" y="3273504"/>
            <a:ext cx="2647950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Explore Career Opportunities</a:t>
            </a:r>
            <a:endParaRPr lang="en-US" sz="2185" dirty="0"/>
          </a:p>
        </p:txBody>
      </p:sp>
      <p:sp>
        <p:nvSpPr>
          <p:cNvPr id="18" name="Text 15"/>
          <p:cNvSpPr/>
          <p:nvPr/>
        </p:nvSpPr>
        <p:spPr>
          <a:xfrm>
            <a:off x="9944576" y="4101108"/>
            <a:ext cx="264795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Discover potential areas of interest and gain insights into the dynamic technology industry.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-22225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12315" y="768985"/>
            <a:ext cx="8383905" cy="137858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Tool Used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2037993" y="3766542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/>
              <a:t>Flutter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1480185" y="4246880"/>
            <a:ext cx="2946400" cy="22688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Proficiency in various programming languages, including JavaScript, Python, and SQL.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4759881" y="3766542"/>
            <a:ext cx="238863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REST API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4759960" y="4246880"/>
            <a:ext cx="3071495" cy="17894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Effective communication and teamwork skills, working cross-functionally with diverse teams.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8956675" y="3766820"/>
            <a:ext cx="2508250" cy="3473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Laravel</a:t>
            </a:r>
            <a:endParaRPr lang="en-US" sz="2185" dirty="0"/>
          </a:p>
        </p:txBody>
      </p:sp>
      <p:sp>
        <p:nvSpPr>
          <p:cNvPr id="13" name="Text 8"/>
          <p:cNvSpPr/>
          <p:nvPr/>
        </p:nvSpPr>
        <p:spPr>
          <a:xfrm>
            <a:off x="8900795" y="4246880"/>
            <a:ext cx="2701925" cy="17767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Analytical thinking and critical problem-solving abilities to address complex challenges.</a:t>
            </a:r>
            <a:endParaRPr lang="en-US" sz="1750" dirty="0"/>
          </a:p>
        </p:txBody>
      </p:sp>
      <p:pic>
        <p:nvPicPr>
          <p:cNvPr id="18" name="Picture 17" descr="flutterlogo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8500" y="1945640"/>
            <a:ext cx="1782445" cy="1626235"/>
          </a:xfrm>
          <a:prstGeom prst="rect">
            <a:avLst/>
          </a:prstGeom>
        </p:spPr>
      </p:pic>
      <p:pic>
        <p:nvPicPr>
          <p:cNvPr id="20" name="Picture 19" descr="ap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960" y="1986280"/>
            <a:ext cx="3093720" cy="1647825"/>
          </a:xfrm>
          <a:prstGeom prst="rect">
            <a:avLst/>
          </a:prstGeom>
        </p:spPr>
      </p:pic>
      <p:pic>
        <p:nvPicPr>
          <p:cNvPr id="21" name="Picture 20" descr="laravel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0320" y="2005965"/>
            <a:ext cx="2691765" cy="178498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FFFCFA"/>
          </a:solidFill>
        </p:spPr>
      </p:sp>
      <p:pic>
        <p:nvPicPr>
          <p:cNvPr id="4" name="Image 0" descr="C:\Users\win\Desktop\challenge.jpgchallenge"/>
          <p:cNvPicPr>
            <a:picLocks noChangeAspect="1"/>
          </p:cNvPicPr>
          <p:nvPr/>
        </p:nvPicPr>
        <p:blipFill>
          <a:blip r:embed="rId1"/>
          <a:srcRect t="34247" b="34247"/>
          <a:stretch>
            <a:fillRect/>
          </a:stretch>
        </p:blipFill>
        <p:spPr>
          <a:xfrm>
            <a:off x="0" y="0"/>
            <a:ext cx="14630400" cy="26219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32990" y="3199130"/>
            <a:ext cx="9146540" cy="6553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160"/>
              </a:lnSpc>
              <a:buNone/>
            </a:pPr>
            <a:r>
              <a:rPr lang="en-US" sz="413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Challenges Faced and Lessons Learned</a:t>
            </a:r>
            <a:endParaRPr lang="en-US" sz="413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055" y="4168775"/>
            <a:ext cx="3181985" cy="83883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542818" y="5322570"/>
            <a:ext cx="2901910" cy="6553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Adapting to New Environment</a:t>
            </a:r>
            <a:endParaRPr lang="en-US" sz="2065" dirty="0"/>
          </a:p>
        </p:txBody>
      </p:sp>
      <p:sp>
        <p:nvSpPr>
          <p:cNvPr id="8" name="Text 4"/>
          <p:cNvSpPr/>
          <p:nvPr/>
        </p:nvSpPr>
        <p:spPr>
          <a:xfrm>
            <a:off x="2542818" y="6103739"/>
            <a:ext cx="2901910" cy="13425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Navigating the corporate culture and learning to work effectively within a professional setting.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397" y="4168973"/>
            <a:ext cx="3321368" cy="8390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64066" y="5322570"/>
            <a:ext cx="2621994" cy="3276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b="1" dirty="0"/>
              <a:t>Learning New Tech</a:t>
            </a:r>
            <a:endParaRPr lang="en-US" sz="2065" b="1" dirty="0"/>
          </a:p>
        </p:txBody>
      </p:sp>
      <p:sp>
        <p:nvSpPr>
          <p:cNvPr id="11" name="Text 6"/>
          <p:cNvSpPr/>
          <p:nvPr/>
        </p:nvSpPr>
        <p:spPr>
          <a:xfrm>
            <a:off x="5864066" y="5776079"/>
            <a:ext cx="2902029" cy="13425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285750" indent="-285750" algn="l">
              <a:lnSpc>
                <a:spcPts val="2645"/>
              </a:lnSpc>
              <a:buFont typeface="Arial" panose="020B0604020202020204" pitchFamily="34" charset="0"/>
              <a:buChar char="•"/>
            </a:pPr>
            <a:r>
              <a:rPr lang="en-US" sz="1650" dirty="0"/>
              <a:t>I found it  hard Learning new tech and working on project</a:t>
            </a:r>
            <a:endParaRPr lang="en-US" sz="1650" dirty="0"/>
          </a:p>
          <a:p>
            <a:pPr marL="285750" indent="-285750" algn="l">
              <a:lnSpc>
                <a:spcPts val="2645"/>
              </a:lnSpc>
              <a:buFont typeface="Arial" panose="020B0604020202020204" pitchFamily="34" charset="0"/>
              <a:buChar char="•"/>
            </a:pPr>
            <a:r>
              <a:rPr lang="en-US" sz="1650" dirty="0"/>
              <a:t>Debuging pain 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5765" y="4168973"/>
            <a:ext cx="3321368" cy="83903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185434" y="5322570"/>
            <a:ext cx="2621994" cy="3276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80"/>
              </a:lnSpc>
              <a:buNone/>
            </a:pPr>
            <a:r>
              <a:rPr lang="en-US" sz="2065" b="1" dirty="0"/>
              <a:t>Transportation</a:t>
            </a:r>
            <a:endParaRPr lang="en-US" sz="2065" b="1" dirty="0"/>
          </a:p>
        </p:txBody>
      </p:sp>
      <p:sp>
        <p:nvSpPr>
          <p:cNvPr id="14" name="Text 8"/>
          <p:cNvSpPr/>
          <p:nvPr/>
        </p:nvSpPr>
        <p:spPr>
          <a:xfrm>
            <a:off x="9185910" y="5650230"/>
            <a:ext cx="2901950" cy="146812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645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Embracing a growth mindset, being proactive in acquiring new skills and knowledge.</a:t>
            </a:r>
            <a:endParaRPr lang="en-US" sz="16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10795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37993" y="1428155"/>
            <a:ext cx="862976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Achievements and Accomplishments</a:t>
            </a:r>
            <a:endParaRPr lang="en-US" sz="4375" dirty="0"/>
          </a:p>
        </p:txBody>
      </p:sp>
      <p:sp>
        <p:nvSpPr>
          <p:cNvPr id="5" name="Shape 3"/>
          <p:cNvSpPr/>
          <p:nvPr/>
        </p:nvSpPr>
        <p:spPr>
          <a:xfrm>
            <a:off x="2037993" y="2566868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796659"/>
            <a:ext cx="3155871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Successful Project Delivery</a:t>
            </a:r>
            <a:endParaRPr lang="en-US" sz="2185" dirty="0"/>
          </a:p>
        </p:txBody>
      </p:sp>
      <p:sp>
        <p:nvSpPr>
          <p:cNvPr id="7" name="Text 5"/>
          <p:cNvSpPr/>
          <p:nvPr/>
        </p:nvSpPr>
        <p:spPr>
          <a:xfrm>
            <a:off x="2267783" y="3277076"/>
            <a:ext cx="470654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Contributed to the successful launch of a mobile application, meeting all project deadlines and requirements.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566868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279665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Positive Feedback</a:t>
            </a:r>
            <a:endParaRPr lang="en-US" sz="2185" dirty="0"/>
          </a:p>
        </p:txBody>
      </p:sp>
      <p:sp>
        <p:nvSpPr>
          <p:cNvPr id="10" name="Text 8"/>
          <p:cNvSpPr/>
          <p:nvPr/>
        </p:nvSpPr>
        <p:spPr>
          <a:xfrm>
            <a:off x="7656076" y="3277076"/>
            <a:ext cx="470654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Received positive feedback from the team and management for my contributions and dedication.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67783" y="502503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Professional Growth</a:t>
            </a:r>
            <a:endParaRPr lang="en-US" sz="2185" dirty="0"/>
          </a:p>
        </p:txBody>
      </p:sp>
      <p:sp>
        <p:nvSpPr>
          <p:cNvPr id="13" name="Text 11"/>
          <p:cNvSpPr/>
          <p:nvPr/>
        </p:nvSpPr>
        <p:spPr>
          <a:xfrm>
            <a:off x="2267783" y="5505450"/>
            <a:ext cx="470654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Demonstrated a strong work ethic and a willingness to take on additional responsibilities.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2006203"/>
          </a:xfrm>
          <a:prstGeom prst="roundRect">
            <a:avLst>
              <a:gd name="adj" fmla="val 498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56076" y="5025033"/>
            <a:ext cx="3138607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Networking Opportunities</a:t>
            </a:r>
            <a:endParaRPr lang="en-US" sz="2185" dirty="0"/>
          </a:p>
        </p:txBody>
      </p:sp>
      <p:sp>
        <p:nvSpPr>
          <p:cNvPr id="16" name="Text 14"/>
          <p:cNvSpPr/>
          <p:nvPr/>
        </p:nvSpPr>
        <p:spPr>
          <a:xfrm>
            <a:off x="7656076" y="5505450"/>
            <a:ext cx="470654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Actively participated in team events and industry networking activities, expanding my professional connections.</a:t>
            </a:r>
            <a:endParaRPr lang="en-US" sz="17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864235" y="847725"/>
            <a:ext cx="7406640" cy="6946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Home Page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865505" y="2075815"/>
            <a:ext cx="6178550" cy="14077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285750" indent="-28575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Epion is a leading provider of comprehensive computer solutions for businesses of all sizes.</a:t>
            </a: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  <a:p>
            <a:pPr indent="0" algn="just">
              <a:lnSpc>
                <a:spcPts val="2800"/>
              </a:lnSpc>
              <a:buFont typeface="Arial" panose="020B0604020202020204" pitchFamily="34" charset="0"/>
              <a:buNone/>
            </a:pP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  <a:p>
            <a:pPr marL="285750" indent="-28575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 Epion Computer Solutions is a private limited company incorporated on January 2012</a:t>
            </a: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08685" y="4262120"/>
            <a:ext cx="5964555" cy="15386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Calibri" panose="020F0502020204030204" charset="0"/>
                <a:ea typeface="Open Sans" pitchFamily="34" charset="-122"/>
                <a:cs typeface="Calibri" panose="020F0502020204030204" charset="0"/>
              </a:rPr>
              <a:t>Ep</a:t>
            </a: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ion's services include HRM and payroll software, search engine optimization, and inventory/stock management systems - all designed to streamline operations and drive growth.</a:t>
            </a:r>
            <a:endParaRPr lang="en-US" sz="2000" dirty="0">
              <a:latin typeface="Sans Serif Collection" panose="020B0502040504020204" charset="0"/>
              <a:cs typeface="Sans Serif Collection" panose="020B0502040504020204" charset="0"/>
            </a:endParaRPr>
          </a:p>
        </p:txBody>
      </p:sp>
      <p:pic>
        <p:nvPicPr>
          <p:cNvPr id="8" name="Picture 7" descr="Homp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74985" y="92075"/>
            <a:ext cx="3799205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864235" y="847725"/>
            <a:ext cx="7406640" cy="6946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Epion Computer Solutions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865505" y="2075815"/>
            <a:ext cx="6178550" cy="14077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285750" indent="-28575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Epion is a leading provider of comprehensive computer solutions for businesses of all sizes.</a:t>
            </a: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  <a:p>
            <a:pPr indent="0" algn="just">
              <a:lnSpc>
                <a:spcPts val="2800"/>
              </a:lnSpc>
              <a:buFont typeface="Arial" panose="020B0604020202020204" pitchFamily="34" charset="0"/>
              <a:buNone/>
            </a:pP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  <a:p>
            <a:pPr marL="285750" indent="-28575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 Epion Computer Solutions is a private limited company incorporated on January 2012</a:t>
            </a:r>
            <a:endParaRPr lang="en-US" sz="2000" dirty="0">
              <a:solidFill>
                <a:srgbClr val="443728"/>
              </a:solidFill>
              <a:latin typeface="Sans Serif Collection" panose="020B0502040504020204" charset="0"/>
              <a:ea typeface="Open Sans" pitchFamily="34" charset="-122"/>
              <a:cs typeface="Sans Serif Collection" panose="020B050204050402020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08685" y="4262120"/>
            <a:ext cx="5964555" cy="15386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just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43728"/>
                </a:solidFill>
                <a:latin typeface="Calibri" panose="020F0502020204030204" charset="0"/>
                <a:ea typeface="Open Sans" pitchFamily="34" charset="-122"/>
                <a:cs typeface="Calibri" panose="020F0502020204030204" charset="0"/>
              </a:rPr>
              <a:t>Ep</a:t>
            </a:r>
            <a:r>
              <a:rPr lang="en-US" sz="2000" dirty="0">
                <a:solidFill>
                  <a:srgbClr val="443728"/>
                </a:solidFill>
                <a:latin typeface="Sans Serif Collection" panose="020B0502040504020204" charset="0"/>
                <a:ea typeface="Open Sans" pitchFamily="34" charset="-122"/>
                <a:cs typeface="Sans Serif Collection" panose="020B0502040504020204" charset="0"/>
              </a:rPr>
              <a:t>ion's services include HRM and payroll software, search engine optimization, and inventory/stock management systems - all designed to streamline operations and drive growth.</a:t>
            </a:r>
            <a:endParaRPr lang="en-US" sz="2000" dirty="0">
              <a:latin typeface="Sans Serif Collection" panose="020B0502040504020204" charset="0"/>
              <a:cs typeface="Sans Serif Collection" panose="020B0502040504020204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3965" y="2075815"/>
            <a:ext cx="5351145" cy="50558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1684655" y="2124075"/>
            <a:ext cx="6807200" cy="6946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Product and Service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1743075" y="3262630"/>
            <a:ext cx="10848975" cy="7105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Enterprise Software Solutions: Epion offers a suite of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customizable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</a:t>
            </a:r>
            <a:r>
              <a:rPr lang="en-US" sz="1750" u="sng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scalable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software solutions to meet the unique needs of businesses across various industries.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743075" y="4062095"/>
            <a:ext cx="10848975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Human Resoruce(HRM) and pyroll software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813560" y="4506595"/>
            <a:ext cx="10778490" cy="7105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Online Promotion: Epion's team of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expert technicians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provides comprehensive </a:t>
            </a:r>
            <a:r>
              <a:rPr lang="en-US" sz="1750" u="sng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maintenance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support, and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optimization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services to ensure the smooth operation of client's IT systems.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804670" y="5306060"/>
            <a:ext cx="10787380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Search Engine Optimizations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784350" y="5750560"/>
            <a:ext cx="10807700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Inventory/Stock System</a:t>
            </a:r>
            <a:endParaRPr lang="en-US" sz="1750" dirty="0"/>
          </a:p>
        </p:txBody>
      </p:sp>
      <p:pic>
        <p:nvPicPr>
          <p:cNvPr id="10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37715" y="435610"/>
            <a:ext cx="6825615" cy="10922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Main Projects Made by Epion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991235" y="3725545"/>
            <a:ext cx="3435350" cy="6946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Dashn Bank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877570" y="4387850"/>
            <a:ext cx="3549015" cy="30092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company designed a corporate website for Dashen Bank s.c, one of the leading Banks in Ethiopia.</a:t>
            </a:r>
            <a:endParaRPr lang="en-US" sz="1750" dirty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9" name="Text 5"/>
          <p:cNvSpPr/>
          <p:nvPr/>
        </p:nvSpPr>
        <p:spPr>
          <a:xfrm>
            <a:off x="4759881" y="3725704"/>
            <a:ext cx="2388632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ICAS</a:t>
            </a:r>
            <a:endParaRPr lang="en-US" sz="2185" b="1" dirty="0"/>
          </a:p>
        </p:txBody>
      </p:sp>
      <p:sp>
        <p:nvSpPr>
          <p:cNvPr id="10" name="Text 6"/>
          <p:cNvSpPr/>
          <p:nvPr/>
        </p:nvSpPr>
        <p:spPr>
          <a:xfrm>
            <a:off x="4759960" y="4420235"/>
            <a:ext cx="3603625" cy="297688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company designed the corporate website for International Cargo and Aviation Services (ICAS).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282430" y="3725545"/>
            <a:ext cx="2920365" cy="6946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TBeST</a:t>
            </a:r>
            <a:endParaRPr lang="en-US" sz="2185" dirty="0"/>
          </a:p>
        </p:txBody>
      </p:sp>
      <p:sp>
        <p:nvSpPr>
          <p:cNvPr id="13" name="Text 8"/>
          <p:cNvSpPr/>
          <p:nvPr/>
        </p:nvSpPr>
        <p:spPr>
          <a:xfrm>
            <a:off x="9281795" y="4387215"/>
            <a:ext cx="3326130" cy="19945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company developed a website for TBeST Law LLP, a full service law firm that provides corporate and commercial legal services</a:t>
            </a:r>
            <a:endParaRPr lang="en-US" sz="1750" dirty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0203656" y="3725704"/>
            <a:ext cx="2388751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endParaRPr lang="en-US" sz="2185" dirty="0"/>
          </a:p>
        </p:txBody>
      </p:sp>
      <p:sp>
        <p:nvSpPr>
          <p:cNvPr id="16" name="Text 10"/>
          <p:cNvSpPr/>
          <p:nvPr/>
        </p:nvSpPr>
        <p:spPr>
          <a:xfrm>
            <a:off x="10203656" y="4553307"/>
            <a:ext cx="2388751" cy="284321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6630" y="1527810"/>
            <a:ext cx="2922270" cy="19202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710" y="1527810"/>
            <a:ext cx="4146550" cy="21780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980" y="1544320"/>
            <a:ext cx="3261360" cy="20593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37993" y="749260"/>
            <a:ext cx="6856095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Chapter Two: The Internship</a:t>
            </a:r>
            <a:endParaRPr lang="en-US" sz="4375" dirty="0"/>
          </a:p>
        </p:txBody>
      </p:sp>
      <p:sp>
        <p:nvSpPr>
          <p:cNvPr id="5" name="Shape 3"/>
          <p:cNvSpPr/>
          <p:nvPr/>
        </p:nvSpPr>
        <p:spPr>
          <a:xfrm>
            <a:off x="2037993" y="20615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25635" y="2103239"/>
            <a:ext cx="12465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625" dirty="0"/>
          </a:p>
        </p:txBody>
      </p:sp>
      <p:sp>
        <p:nvSpPr>
          <p:cNvPr id="7" name="Text 5"/>
          <p:cNvSpPr/>
          <p:nvPr/>
        </p:nvSpPr>
        <p:spPr>
          <a:xfrm>
            <a:off x="2760107" y="2137886"/>
            <a:ext cx="3198257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Responsibilities and Duties</a:t>
            </a:r>
            <a:endParaRPr lang="en-US" sz="2185" dirty="0"/>
          </a:p>
        </p:txBody>
      </p:sp>
      <p:sp>
        <p:nvSpPr>
          <p:cNvPr id="8" name="Text 6"/>
          <p:cNvSpPr/>
          <p:nvPr/>
        </p:nvSpPr>
        <p:spPr>
          <a:xfrm>
            <a:off x="2760107" y="2618303"/>
            <a:ext cx="444400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/>
              <a:t>I developed a mobile application called "Addis Biz Business Directory" that boasts a comprehensive directory of over 20,000 local businesses in Addis Ababa, empowering users 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20615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91306" y="2103239"/>
            <a:ext cx="169902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625" dirty="0"/>
          </a:p>
        </p:txBody>
      </p:sp>
      <p:sp>
        <p:nvSpPr>
          <p:cNvPr id="11" name="Text 9"/>
          <p:cNvSpPr/>
          <p:nvPr/>
        </p:nvSpPr>
        <p:spPr>
          <a:xfrm>
            <a:off x="8148399" y="213788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Hands-on Learning</a:t>
            </a:r>
            <a:endParaRPr lang="en-US" sz="2185" dirty="0"/>
          </a:p>
        </p:txBody>
      </p:sp>
      <p:sp>
        <p:nvSpPr>
          <p:cNvPr id="12" name="Text 10"/>
          <p:cNvSpPr/>
          <p:nvPr/>
        </p:nvSpPr>
        <p:spPr>
          <a:xfrm>
            <a:off x="8148399" y="2618303"/>
            <a:ext cx="4444008" cy="21324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Gained practical experience in programming languages, database management, and project management tools used by the Epion team. Attended training sessions to expand my technical skillset.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51464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206585" y="5188148"/>
            <a:ext cx="162758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2625" dirty="0"/>
          </a:p>
        </p:txBody>
      </p:sp>
      <p:sp>
        <p:nvSpPr>
          <p:cNvPr id="15" name="Text 13"/>
          <p:cNvSpPr/>
          <p:nvPr/>
        </p:nvSpPr>
        <p:spPr>
          <a:xfrm>
            <a:off x="2760107" y="5222796"/>
            <a:ext cx="3203138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Collaborative Environment</a:t>
            </a:r>
            <a:endParaRPr lang="en-US" sz="2185" dirty="0"/>
          </a:p>
        </p:txBody>
      </p:sp>
      <p:sp>
        <p:nvSpPr>
          <p:cNvPr id="16" name="Text 14"/>
          <p:cNvSpPr/>
          <p:nvPr/>
        </p:nvSpPr>
        <p:spPr>
          <a:xfrm>
            <a:off x="2760107" y="5703213"/>
            <a:ext cx="444400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Worked closely with experienced developers and project managers, learning from their expertise. Contributed ideas and solutions in team brainstorming sessions.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51464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86424" y="5188148"/>
            <a:ext cx="179665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4</a:t>
            </a:r>
            <a:endParaRPr lang="en-US" sz="2625" dirty="0"/>
          </a:p>
        </p:txBody>
      </p:sp>
      <p:sp>
        <p:nvSpPr>
          <p:cNvPr id="19" name="Text 17"/>
          <p:cNvSpPr/>
          <p:nvPr/>
        </p:nvSpPr>
        <p:spPr>
          <a:xfrm>
            <a:off x="8148399" y="522279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Real-world Exposure</a:t>
            </a:r>
            <a:endParaRPr lang="en-US" sz="2185" dirty="0"/>
          </a:p>
        </p:txBody>
      </p:sp>
      <p:sp>
        <p:nvSpPr>
          <p:cNvPr id="20" name="Text 18"/>
          <p:cNvSpPr/>
          <p:nvPr/>
        </p:nvSpPr>
        <p:spPr>
          <a:xfrm>
            <a:off x="8148399" y="5703213"/>
            <a:ext cx="4444008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Participated in client meetings, providing support and gaining insights into the challenges and requirements of Epion's diverse customer base.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1449070" y="847725"/>
            <a:ext cx="6143625" cy="6946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Technical Skill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1056640" y="2098040"/>
            <a:ext cx="5444490" cy="4165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Key Flutter Development Skills:</a:t>
            </a:r>
            <a:endParaRPr lang="en-US" sz="2625" dirty="0"/>
          </a:p>
        </p:txBody>
      </p:sp>
      <p:sp>
        <p:nvSpPr>
          <p:cNvPr id="6" name="Text 4"/>
          <p:cNvSpPr/>
          <p:nvPr/>
        </p:nvSpPr>
        <p:spPr>
          <a:xfrm>
            <a:off x="1082040" y="2736215"/>
            <a:ext cx="5962015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Cross-platform mobile app development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82040" y="3180715"/>
            <a:ext cx="5962015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Dart programming language proficiency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57605" y="3624580"/>
            <a:ext cx="5886450" cy="7105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UI design using Flutter's widget-based architecture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82040" y="4424680"/>
            <a:ext cx="5962015" cy="355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Integration with backend services and APIs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18870" y="4868545"/>
            <a:ext cx="5925185" cy="7105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Implementing features like push notifications and geolocatio\n</a:t>
            </a:r>
            <a:endParaRPr lang="en-US" sz="1750" dirty="0"/>
          </a:p>
        </p:txBody>
      </p:sp>
      <p:pic>
        <p:nvPicPr>
          <p:cNvPr id="16" name="Picture 15" descr="flutterlogo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40880" y="2514600"/>
            <a:ext cx="2682240" cy="3163570"/>
          </a:xfrm>
          <a:prstGeom prst="rect">
            <a:avLst/>
          </a:prstGeom>
        </p:spPr>
      </p:pic>
      <p:pic>
        <p:nvPicPr>
          <p:cNvPr id="18" name="Picture 17" descr="figsm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1905" y="2517140"/>
            <a:ext cx="3486785" cy="34874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105501" y="603171"/>
            <a:ext cx="10419278" cy="137088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How Does Real life Application Developed</a:t>
            </a:r>
            <a:endParaRPr lang="en-US" sz="432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5501" y="2412683"/>
            <a:ext cx="3253740" cy="20108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05501" y="4697611"/>
            <a:ext cx="2741890" cy="3426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Design Phase</a:t>
            </a:r>
            <a:endParaRPr lang="en-US" sz="2160" dirty="0"/>
          </a:p>
        </p:txBody>
      </p:sp>
      <p:sp>
        <p:nvSpPr>
          <p:cNvPr id="7" name="Text 4"/>
          <p:cNvSpPr/>
          <p:nvPr/>
        </p:nvSpPr>
        <p:spPr>
          <a:xfrm>
            <a:off x="2105501" y="5171837"/>
            <a:ext cx="3253740" cy="245614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65"/>
              </a:lnSpc>
              <a:buNone/>
            </a:pPr>
            <a:r>
              <a:rPr lang="en-US" sz="17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design phase involves gathering requirements, creating wireframes, and defining the technical architecture to ensure the software meets the client's needs.</a:t>
            </a:r>
            <a:endParaRPr lang="en-US" sz="1725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211" y="2412683"/>
            <a:ext cx="3253740" cy="20108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88211" y="4697611"/>
            <a:ext cx="2741890" cy="3426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Development Phase</a:t>
            </a:r>
            <a:endParaRPr lang="en-US" sz="2160" dirty="0"/>
          </a:p>
        </p:txBody>
      </p:sp>
      <p:sp>
        <p:nvSpPr>
          <p:cNvPr id="10" name="Text 6"/>
          <p:cNvSpPr/>
          <p:nvPr/>
        </p:nvSpPr>
        <p:spPr>
          <a:xfrm>
            <a:off x="5688211" y="5171837"/>
            <a:ext cx="3253740" cy="245614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65"/>
              </a:lnSpc>
              <a:buNone/>
            </a:pPr>
            <a:r>
              <a:rPr lang="en-US" sz="17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During the development phase, the engineering team implements the designed features using agile methodologies, leveraging the latest technologies and best practices.</a:t>
            </a:r>
            <a:endParaRPr lang="en-US" sz="17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0921" y="2412683"/>
            <a:ext cx="3253859" cy="20109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70921" y="4697730"/>
            <a:ext cx="2741890" cy="3426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6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Testing and QA</a:t>
            </a:r>
            <a:endParaRPr lang="en-US" sz="2160" dirty="0"/>
          </a:p>
        </p:txBody>
      </p:sp>
      <p:sp>
        <p:nvSpPr>
          <p:cNvPr id="13" name="Text 8"/>
          <p:cNvSpPr/>
          <p:nvPr/>
        </p:nvSpPr>
        <p:spPr>
          <a:xfrm>
            <a:off x="9270921" y="5171956"/>
            <a:ext cx="3253859" cy="210526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65"/>
              </a:lnSpc>
              <a:buNone/>
            </a:pPr>
            <a:r>
              <a:rPr lang="en-US" sz="1725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Extensive testing and quality assurance measures are undertaken to identify and resolve any issues, ensuring the delivered software is robust and reliable.</a:t>
            </a:r>
            <a:endParaRPr lang="en-US" sz="17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517696" y="556022"/>
            <a:ext cx="5049917" cy="63115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970"/>
              </a:lnSpc>
              <a:buNone/>
            </a:pPr>
            <a:r>
              <a:rPr lang="en-US" sz="3975" dirty="0"/>
              <a:t>Realstic Expectation </a:t>
            </a:r>
            <a:endParaRPr lang="en-US" sz="39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4801" y="1591151"/>
            <a:ext cx="1583055" cy="148709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869061" y="2325410"/>
            <a:ext cx="94417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1990" dirty="0"/>
          </a:p>
        </p:txBody>
      </p:sp>
      <p:sp>
        <p:nvSpPr>
          <p:cNvPr id="7" name="Text 4"/>
          <p:cNvSpPr/>
          <p:nvPr/>
        </p:nvSpPr>
        <p:spPr>
          <a:xfrm>
            <a:off x="5909786" y="1954649"/>
            <a:ext cx="2524958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Challenging Enviroments</a:t>
            </a:r>
            <a:endParaRPr lang="en-US" sz="1990" dirty="0"/>
          </a:p>
        </p:txBody>
      </p:sp>
      <p:sp>
        <p:nvSpPr>
          <p:cNvPr id="8" name="Text 5"/>
          <p:cNvSpPr/>
          <p:nvPr/>
        </p:nvSpPr>
        <p:spPr>
          <a:xfrm>
            <a:off x="5909786" y="2391370"/>
            <a:ext cx="3451741" cy="32325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/>
              <a:t>Transportation</a:t>
            </a:r>
            <a:endParaRPr lang="en-US" sz="1590" dirty="0"/>
          </a:p>
        </p:txBody>
      </p:sp>
      <p:sp>
        <p:nvSpPr>
          <p:cNvPr id="9" name="Shape 6"/>
          <p:cNvSpPr/>
          <p:nvPr/>
        </p:nvSpPr>
        <p:spPr>
          <a:xfrm>
            <a:off x="5758339" y="3080831"/>
            <a:ext cx="6303764" cy="20181"/>
          </a:xfrm>
          <a:prstGeom prst="roundRect">
            <a:avLst>
              <a:gd name="adj" fmla="val 450422"/>
            </a:avLst>
          </a:prstGeom>
          <a:solidFill>
            <a:srgbClr val="D1C8C6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155" y="3128724"/>
            <a:ext cx="3166229" cy="148709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851916" y="3670221"/>
            <a:ext cx="128707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1990" dirty="0"/>
          </a:p>
        </p:txBody>
      </p:sp>
      <p:sp>
        <p:nvSpPr>
          <p:cNvPr id="12" name="Text 8"/>
          <p:cNvSpPr/>
          <p:nvPr/>
        </p:nvSpPr>
        <p:spPr>
          <a:xfrm>
            <a:off x="6701314" y="3492222"/>
            <a:ext cx="2524958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Teamwork</a:t>
            </a:r>
            <a:endParaRPr lang="en-US" sz="1990" dirty="0"/>
          </a:p>
        </p:txBody>
      </p:sp>
      <p:sp>
        <p:nvSpPr>
          <p:cNvPr id="13" name="Text 9"/>
          <p:cNvSpPr/>
          <p:nvPr/>
        </p:nvSpPr>
        <p:spPr>
          <a:xfrm>
            <a:off x="6701314" y="3928943"/>
            <a:ext cx="3668911" cy="32325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Ups and down in team work</a:t>
            </a:r>
            <a:endParaRPr lang="en-US" sz="1590" dirty="0"/>
          </a:p>
        </p:txBody>
      </p:sp>
      <p:sp>
        <p:nvSpPr>
          <p:cNvPr id="14" name="Shape 10"/>
          <p:cNvSpPr/>
          <p:nvPr/>
        </p:nvSpPr>
        <p:spPr>
          <a:xfrm>
            <a:off x="6549866" y="4618405"/>
            <a:ext cx="5512237" cy="20181"/>
          </a:xfrm>
          <a:prstGeom prst="roundRect">
            <a:avLst>
              <a:gd name="adj" fmla="val 450422"/>
            </a:avLst>
          </a:prstGeom>
          <a:solidFill>
            <a:srgbClr val="D1C8C6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627" y="4666297"/>
            <a:ext cx="4749403" cy="1487091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4854535" y="5207794"/>
            <a:ext cx="123349" cy="4039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180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3</a:t>
            </a:r>
            <a:endParaRPr lang="en-US" sz="1990" dirty="0"/>
          </a:p>
        </p:txBody>
      </p:sp>
      <p:sp>
        <p:nvSpPr>
          <p:cNvPr id="17" name="Text 12"/>
          <p:cNvSpPr/>
          <p:nvPr/>
        </p:nvSpPr>
        <p:spPr>
          <a:xfrm>
            <a:off x="7492960" y="4868228"/>
            <a:ext cx="2524958" cy="3156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85"/>
              </a:lnSpc>
              <a:buNone/>
            </a:pPr>
            <a:r>
              <a:rPr lang="en-US" sz="199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Client Interaction</a:t>
            </a:r>
            <a:endParaRPr lang="en-US" sz="1990" dirty="0"/>
          </a:p>
        </p:txBody>
      </p:sp>
      <p:sp>
        <p:nvSpPr>
          <p:cNvPr id="18" name="Text 13"/>
          <p:cNvSpPr/>
          <p:nvPr/>
        </p:nvSpPr>
        <p:spPr>
          <a:xfrm>
            <a:off x="7492960" y="5304949"/>
            <a:ext cx="4417695" cy="64650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545"/>
              </a:lnSpc>
              <a:buNone/>
            </a:pPr>
            <a:r>
              <a:rPr lang="en-US" sz="159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Client Requirement</a:t>
            </a:r>
            <a:endParaRPr lang="en-US" sz="1590" dirty="0"/>
          </a:p>
        </p:txBody>
      </p:sp>
      <p:sp>
        <p:nvSpPr>
          <p:cNvPr id="19" name="Text 14"/>
          <p:cNvSpPr/>
          <p:nvPr/>
        </p:nvSpPr>
        <p:spPr>
          <a:xfrm>
            <a:off x="2517696" y="6380559"/>
            <a:ext cx="9594890" cy="129301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545"/>
              </a:lnSpc>
              <a:buNone/>
            </a:pPr>
            <a:r>
              <a:rPr lang="en-US" sz="159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During my internship at Epion, I gained invaluable real-world experience by working on challenging s,enviroments collaborating with talented team members, and directly interacting with clients. These hands-on opportunities allowed me to develop a deeper understanding of the application development lifecycle and the importance of effective communication and problem-solving skills.</a:t>
            </a:r>
            <a:endParaRPr lang="en-US" sz="159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</p:spPr>
      </p:sp>
      <p:sp>
        <p:nvSpPr>
          <p:cNvPr id="4" name="Text 2"/>
          <p:cNvSpPr/>
          <p:nvPr/>
        </p:nvSpPr>
        <p:spPr>
          <a:xfrm>
            <a:off x="2037993" y="1694617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Teamwork</a:t>
            </a:r>
            <a:endParaRPr lang="en-US" sz="43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833330"/>
            <a:ext cx="3518059" cy="8886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0163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/>
              <a:t>Senior Dev</a:t>
            </a:r>
            <a:endParaRPr 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2260163" y="4535686"/>
            <a:ext cx="3073718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 closely with team members to combine unique skills and perspectives, fostering creative problem-solving.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052" y="2833330"/>
            <a:ext cx="3518178" cy="8886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8222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Communication</a:t>
            </a:r>
            <a:endParaRPr lang="en-US" sz="2185" dirty="0"/>
          </a:p>
        </p:txBody>
      </p:sp>
      <p:sp>
        <p:nvSpPr>
          <p:cNvPr id="10" name="Text 6"/>
          <p:cNvSpPr/>
          <p:nvPr/>
        </p:nvSpPr>
        <p:spPr>
          <a:xfrm>
            <a:off x="5778222" y="4535686"/>
            <a:ext cx="307383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 clear and open communication channels to ensure everyone is aligned and working towards shared goals.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229" y="2833330"/>
            <a:ext cx="3518178" cy="8886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05526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Accountability</a:t>
            </a:r>
            <a:endParaRPr lang="en-US" sz="2185" dirty="0"/>
          </a:p>
        </p:txBody>
      </p:sp>
      <p:sp>
        <p:nvSpPr>
          <p:cNvPr id="13" name="Text 8"/>
          <p:cNvSpPr/>
          <p:nvPr/>
        </p:nvSpPr>
        <p:spPr>
          <a:xfrm>
            <a:off x="9296400" y="4535686"/>
            <a:ext cx="307383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Take ownership of your responsibilities and deliverables, while supporting your teammates to do the same.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7170</Words>
  <Application>WPS Presentation</Application>
  <PresentationFormat>On-screen Show (16:9)</PresentationFormat>
  <Paragraphs>253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42" baseType="lpstr">
      <vt:lpstr>Arial</vt:lpstr>
      <vt:lpstr>SimSun</vt:lpstr>
      <vt:lpstr>Wingdings</vt:lpstr>
      <vt:lpstr>Crimson Pro</vt:lpstr>
      <vt:lpstr>Geez Able</vt:lpstr>
      <vt:lpstr>Crimson Pro</vt:lpstr>
      <vt:lpstr>Crimson Pro</vt:lpstr>
      <vt:lpstr>Open Sans</vt:lpstr>
      <vt:lpstr>Open Sans</vt:lpstr>
      <vt:lpstr>Open Sans</vt:lpstr>
      <vt:lpstr>Calibri</vt:lpstr>
      <vt:lpstr>Microsoft YaHei</vt:lpstr>
      <vt:lpstr>Arial Unicode MS</vt:lpstr>
      <vt:lpstr>MingLiU-ExtB</vt:lpstr>
      <vt:lpstr>Times New Roman</vt:lpstr>
      <vt:lpstr>Sans Serif Collection</vt:lpstr>
      <vt:lpstr>Mona-Sans Black</vt:lpstr>
      <vt:lpstr>Manrope SemiBold</vt:lpstr>
      <vt:lpstr>汉仪文黑-55简</vt:lpstr>
      <vt:lpstr>等线</vt:lpstr>
      <vt:lpstr>等线 Light</vt:lpstr>
      <vt:lpstr>Calibri Light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Natnael Sisay</cp:lastModifiedBy>
  <cp:revision>3</cp:revision>
  <dcterms:created xsi:type="dcterms:W3CDTF">2024-04-26T08:35:00Z</dcterms:created>
  <dcterms:modified xsi:type="dcterms:W3CDTF">2024-04-26T21:03:15Z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84A16D5D62AD40C2AE4C6136BEA91FD0_12</vt:lpwstr>
  </property>
  <property fmtid="{D5CDD505-2E9C-101B-9397-08002B2CF9AE}" pid="3" name="KSOProductBuildVer">
    <vt:lpwstr>2057-12.2.0.16731</vt:lpwstr>
  </property>
</Properties>
</file>